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3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3.png"/><Relationship Id="rId7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3.png"/><Relationship Id="rId7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3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3" Type="http://schemas.openxmlformats.org/officeDocument/2006/relationships/image" Target="../media/image3.png"/><Relationship Id="rId7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3.png"/><Relationship Id="rId7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3.png"/><Relationship Id="rId7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3.png"/><Relationship Id="rId7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jp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jp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3" Type="http://schemas.openxmlformats.org/officeDocument/2006/relationships/image" Target="../media/image3.png"/><Relationship Id="rId7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jp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jp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jp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jp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3.png"/><Relationship Id="rId7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.png"/><Relationship Id="rId7" Type="http://schemas.openxmlformats.org/officeDocument/2006/relationships/image" Target="../media/image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3.png"/><Relationship Id="rId7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3.pn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3.png"/><Relationship Id="rId7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3.png"/><Relationship Id="rId7" Type="http://schemas.openxmlformats.org/officeDocument/2006/relationships/image" Target="../media/image6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.png"/><Relationship Id="rId7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3.pn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3.png"/><Relationship Id="rId7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필자의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초기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60178C3-446D-C5A9-4F96-8CCA75EFF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939513"/>
            <a:ext cx="71151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46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예제 링크에 접속한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클릭한 뒤 소스 경로를 복사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45765A-751D-6222-1418-7A777AA143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541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15888-C6FF-04F4-2272-1161AEF189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CF547A5-4E0C-9C43-C06D-263C452647C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소스 경로 복사하기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5CBDE18-BE25-FB39-C039-FDCEA2F21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274F74F-CA28-800C-F607-CAEA9BB00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67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345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Download ZIP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클릭하면 원격 저장소의 내용을 압축 파일 형태로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881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클릭한 뒤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 경로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 URL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앞서 복사한 항목을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목적지 경로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여러분의 컴퓨터 속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경로를 기입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C:\uftrace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경로에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복사할 원격 저장소의 이름을 나타내는데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자동으로 기입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잘 입력됐는지 확인한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9F3707-2C12-AB50-389D-3522D5E7A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021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15888-C6FF-04F4-2272-1161AEF189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CF547A5-4E0C-9C43-C06D-263C452647C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 정보 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5CBDE18-BE25-FB39-C039-FDCEA2F21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A17AB55-A4AF-544A-A944-736F12006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52387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201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클론이 완료된 직후의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링크 속 원격 저장소가 복제된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쌓인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368F9F-8585-E101-232B-FF0D6633D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225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15888-C6FF-04F4-2272-1161AEF189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CF547A5-4E0C-9C43-C06D-263C452647C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클론이 완료된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5CBDE18-BE25-FB39-C039-FDCEA2F21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A6D5B30-18B2-A32F-75F8-EEF93C1D8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70961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653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위치로 가보면 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C:\uftrace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클론했으니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경로로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다음처럼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 속 내용을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폴더가 있다는 점에 유의하자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폴더까지 복사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C4EAD7-67D9-B78A-776C-9D3A84D8B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BAEAC12-C9D6-5AF9-39A3-65C6C00ADC70}"/>
              </a:ext>
            </a:extLst>
          </p:cNvPr>
          <p:cNvGrpSpPr/>
          <p:nvPr/>
        </p:nvGrpSpPr>
        <p:grpSpPr>
          <a:xfrm>
            <a:off x="597117" y="329978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9EFEDB3C-56EE-9A82-970D-73593021403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로컬로 복제된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6DAA786-48AA-39BF-BB7E-95181AA6D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62B7E8C-4109-6D86-1980-C69FD8528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3589514"/>
            <a:ext cx="70961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873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식으로 클론을 통해 여러분은 다양한 원격 저장소를 여러분의 컴퓨터로 복제할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여기까지 잘 따라오셨다면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저장소를 삭제해도 좋음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79644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이번에는 여러분이 직접 만든 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이후 실습을 위해 꼭 이 부분도 같이 실습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앞선 절에서 만든 원격 저장소인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필자가 만든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하나만 존재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F037A-307E-9151-279D-594E51032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마찬가지로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사용자 프로필이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상단의 동그란 아이콘을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동그란 아이콘 속 그림은 현재 기본으로 설정된 여러분의 프로필 이미지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Your profile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</p:spTree>
    <p:extLst>
      <p:ext uri="{BB962C8B-B14F-4D97-AF65-F5344CB8AC3E}">
        <p14:creationId xmlns:p14="http://schemas.microsoft.com/office/powerpoint/2010/main" val="8513636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85D4BC-D182-896A-BD7F-E48DD36BEDC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9FD341C-4956-BF55-31BD-8F8BDECA1A3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5-59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클론할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test-repo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2254AD4-2587-B701-043B-B521C0151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CCCACB6-536E-0DDF-E8D5-C85EE119F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914346"/>
            <a:ext cx="7115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34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돌아와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Remote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여러분의 원격 저장소 목록이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저장소를 선택할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클론하려면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옆에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Clone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3534E-DD31-74BD-DA58-52A8AB3425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33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85D4BC-D182-896A-BD7F-E48DD36BEDC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9FD341C-4956-BF55-31BD-8F8BDECA1A3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5-60 | ‘Clone’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2254AD4-2587-B701-043B-B521C0151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399E635-F473-F012-13B2-54F8EEFCE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7747"/>
            <a:ext cx="71056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919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여기서는     와 동일한 방식으로 입력하면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C:\test-repo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72AE25-B5BE-9B72-3A68-EC0B31EA8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F95AEE-0DC0-8F5F-232B-B334B39B7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39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188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85D4BC-D182-896A-BD7F-E48DD36BEDC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9FD341C-4956-BF55-31BD-8F8BDECA1A3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 정보 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2254AD4-2587-B701-043B-B521C0151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A26A961-4FD9-0D0E-691F-3DCE99D33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55435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62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직후의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유일한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Initial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추가되며 만들어진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758C25-09D8-5E25-7D55-60832C64A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94" y="197036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222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85D4BC-D182-896A-BD7F-E48DD36BEDC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9FD341C-4956-BF55-31BD-8F8BDECA1A3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클론이 완료된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D2254AD4-2587-B701-043B-B521C0151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561AA1D-679D-0D6F-63BF-50182B8DF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7105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998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위치로 가보면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내용을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9E246-D55C-C8AB-C9AA-99C34FE5B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5B8CBD8-1018-7C33-5C58-5B625654E76F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97876A33-6A7D-D0D3-F41D-3B60B9F89F0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로컬로 복제된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98FFE91-6087-3754-8F5B-44FFCE136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F5D0955-C3B1-4821-8BF9-723713B5E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68433"/>
            <a:ext cx="71151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70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이름에 주목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main, origin/main, origin/HEAD,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개가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D9E3F3-D157-9F19-A868-B8C115CDA087}"/>
              </a:ext>
            </a:extLst>
          </p:cNvPr>
          <p:cNvGrpSpPr/>
          <p:nvPr/>
        </p:nvGrpSpPr>
        <p:grpSpPr>
          <a:xfrm>
            <a:off x="597117" y="2972609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8C1AB87-C4CC-B001-2309-4C42ED00733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5-64 | main, origin/main, origin/HEAD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D2D893-C7F8-917A-51F2-0F65E9AF0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440C4CC-6660-958E-1D13-ACE51A714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98531"/>
            <a:ext cx="49530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702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좌측에서도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main,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origin/HEAD, 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D9E3F3-D157-9F19-A868-B8C115CDA087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8C1AB87-C4CC-B001-2309-4C42ED00733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5-65 | main, origin/main, origin/HEAD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D2D893-C7F8-917A-51F2-0F65E9AF0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4AE1AA4-2DFC-77F1-AA17-3E224C13C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27411"/>
            <a:ext cx="20574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3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 | ‘Your profile’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4363C40-EE3F-85A0-1169-094C3EAB8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3765"/>
            <a:ext cx="18288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74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브랜치들은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무엇일까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깃에서 관리하는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설명했음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부름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저장소가 그대로 로컬로 복제된다고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저장소의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이름과 동일한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되는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지칭했으나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단어가 차별적인 어감을 담고 있기 때문에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2020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년부터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바꾸어 부르기로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7372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/HEAD, origin/main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 경로에 붙은 일종의 별명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우측 상단의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설정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C09FE2-A7F1-378B-A7E3-1D6F5AC46D3D}"/>
              </a:ext>
            </a:extLst>
          </p:cNvPr>
          <p:cNvGrpSpPr/>
          <p:nvPr/>
        </p:nvGrpSpPr>
        <p:grpSpPr>
          <a:xfrm>
            <a:off x="597117" y="2964220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F0A6359-3D43-FB6B-B5EF-9D3884A90BF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5-66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설정’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AD180EE-9389-D4BA-909A-B268C04EC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854BDB2-B1C3-A2F9-23ED-82089909C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3232784"/>
            <a:ext cx="3495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37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경로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origin,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 사용한 경로가 적혀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지칭할 때 매번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(git@github.com:…)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사용하는 것은 번거로우니 단순히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부르기로 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AC09FE2-A7F1-378B-A7E3-1D6F5AC46D3D}"/>
              </a:ext>
            </a:extLst>
          </p:cNvPr>
          <p:cNvGrpSpPr/>
          <p:nvPr/>
        </p:nvGrpSpPr>
        <p:grpSpPr>
          <a:xfrm>
            <a:off x="597117" y="3190723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F0A6359-3D43-FB6B-B5EF-9D3884A90BF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저장소의 이름과 경로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AD180EE-9389-D4BA-909A-B268C04ECE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8C886CC-B5B9-9F0B-7962-1BB6584F2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3466056"/>
            <a:ext cx="51435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2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저장소에 붙은 이름일 뿐이므로 언제든 수정할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예시에서는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그대로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397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저장소와의 상호 작용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두 번째는 푸시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(push)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푸시는 영어로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밀다’라는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뜻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깃에서 사용하는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원격 저장소에 로컬 저장소의 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2340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774B8A-62B8-D2E7-585A-3A75526BF3C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07349A1-D6FB-36BD-6286-FE11923DAEC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로컬의 변경 사항을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밀어넣는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푸시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E43385-436D-2595-D37B-A23FC3C3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C67314B-B82F-09CE-6871-871F7A2EE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14931"/>
            <a:ext cx="31813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449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예시를 보며 이해하는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 절에서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원격 저장소를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클론은 원격 저장소를 여러분의 컴퓨터로 복제하는 것이라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로컬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컴퓨터 속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상태는 동일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7510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774B8A-62B8-D2E7-585A-3A75526BF3C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07349A1-D6FB-36BD-6286-FE11923DAEC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E43385-436D-2595-D37B-A23FC3C3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CDD14C1-FC54-0CBA-F647-E1EB5E27A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65046"/>
            <a:ext cx="27241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83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이 상태에서 로컬에서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뒤 이를 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예를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수정해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담긴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C46D2C-DA69-CCDF-E5D3-C7A5D2CDC9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29963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7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774B8A-62B8-D2E7-585A-3A75526BF3C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07349A1-D6FB-36BD-6286-FE11923DAEC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E43385-436D-2595-D37B-A23FC3C3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758F21C-5B74-D3B8-CBBA-BE3AF1746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48101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2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다음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여러분의 프로필 페이지로 이동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여러분은 어떤 저장소도 업로드하지 않았고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프로필을 꾸미기 전이기 때문에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You don’t have any public repositories yet.’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메시지만 뜰 뿐 보이는 정보는 많지 않음</a:t>
            </a:r>
          </a:p>
        </p:txBody>
      </p:sp>
    </p:spTree>
    <p:extLst>
      <p:ext uri="{BB962C8B-B14F-4D97-AF65-F5344CB8AC3E}">
        <p14:creationId xmlns:p14="http://schemas.microsoft.com/office/powerpoint/2010/main" val="29133525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이를 커밋해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8A9018-7656-4A6E-D817-FEAAA3770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131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774B8A-62B8-D2E7-585A-3A75526BF3C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07349A1-D6FB-36BD-6286-FE11923DAEC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E43385-436D-2595-D37B-A23FC3C3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FB76256-0718-AAA3-AC72-84C137C3D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3" y="1888924"/>
            <a:ext cx="70961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32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커밋한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다음과 같은 상태가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A7C1D-FDBB-374C-565A-8B42D2BA4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088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774B8A-62B8-D2E7-585A-3A75526BF3C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07349A1-D6FB-36BD-6286-FE11923DAEC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직후의 모습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E43385-436D-2595-D37B-A23FC3C3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2FEA703-029B-98BA-81E2-CEB3934D7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88924"/>
            <a:ext cx="70866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876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저장소에는 이제 막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하나만 존재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38B263-7292-F044-FC17-D291F15CACF5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86D4541-CD5E-470E-9984-D91DDC3BFF0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로컬에 커밋한 직후의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061EE3F-F1C2-4DBD-6F7E-65B2C6DD96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AFFB1CD-E83D-21F0-0633-D997BD606F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39269"/>
            <a:ext cx="27527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872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 상태에서 원격 저장소를 로컬 저장소와 같게 만들려면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원격 저장소에 추가하려면 로컬의 변경 사항을 원격 저장소에 푸시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4CE54A9-F586-EB25-1DE3-F8E3B9854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6624BE1-4217-A599-B16E-3E547EAB0CD2}"/>
              </a:ext>
            </a:extLst>
          </p:cNvPr>
          <p:cNvGrpSpPr/>
          <p:nvPr/>
        </p:nvGrpSpPr>
        <p:grpSpPr>
          <a:xfrm>
            <a:off x="597117" y="2913886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E62CD99E-D620-C317-D441-0D82E835EA0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5-74 | ‘Push’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E57ED0B-A611-D56E-51B6-0EFE59286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D3FED58-591F-9377-034C-6D0F43A66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39808"/>
            <a:ext cx="21717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6021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다음 같은 화면이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리모트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푸시한다는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98CFA2-D5EB-F651-888D-F76EC1280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524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211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3774B8A-62B8-D2E7-585A-3A75526BF3C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07349A1-D6FB-36BD-6286-FE11923DAEC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5-75 | ‘Push’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E43385-436D-2595-D37B-A23FC3C3D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D90253-105C-9EAA-68F0-92EC47319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888924"/>
            <a:ext cx="58007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136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완료된 직후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65E57-6102-34A1-97D1-C27D4B9D88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05F4AE0-F242-C9EF-6E9C-8D4B6FCF3150}"/>
              </a:ext>
            </a:extLst>
          </p:cNvPr>
          <p:cNvGrpSpPr/>
          <p:nvPr/>
        </p:nvGrpSpPr>
        <p:grpSpPr>
          <a:xfrm>
            <a:off x="597117" y="264543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35BA5F4-9FB0-2876-9D3F-0E9EE17693B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5-76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푸시가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완료된 직후의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56FC5F6-27D5-8BDD-9DDD-64A7FA2B1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CAC0B12-1EA2-8E8D-E633-3B8D9582DC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2905051"/>
            <a:ext cx="47053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37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잘 추가됐을 뿐 아니라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수가 두 개로 늘었음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박스 친 부분을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F5B893-9119-C520-50AE-083C4DB88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7344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B395D83-16E8-FEAD-6AA9-A62F8DE7F29A}"/>
              </a:ext>
            </a:extLst>
          </p:cNvPr>
          <p:cNvGrpSpPr/>
          <p:nvPr/>
        </p:nvGrpSpPr>
        <p:grpSpPr>
          <a:xfrm>
            <a:off x="597117" y="2972609"/>
            <a:ext cx="7776946" cy="278743"/>
            <a:chOff x="597117" y="3035043"/>
            <a:chExt cx="7776946" cy="278743"/>
          </a:xfrm>
        </p:grpSpPr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E78B0238-34BB-424E-8D31-05168E63A87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5-77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푸시가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완료된 직후의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A933B7-1ED6-F6E5-AE27-9CC23E2BE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6CBF859-BD42-9A6E-A22E-26DB9747F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3247942"/>
            <a:ext cx="708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0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확인해 보면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6"/>
              </a:rPr>
              <a:t>https://github.com/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 이름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이와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통해 특정 사용자의 프로필을 조회할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892085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여기에서 원격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내역들을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로컬에서 만든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395D83-16E8-FEAD-6AA9-A62F8DE7F29A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E78B0238-34BB-424E-8D31-05168E63A87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 추가된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내역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A933B7-1ED6-F6E5-AE27-9CC23E2BE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7678327-A7C8-6658-BAEE-2B15605E6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5999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A6B1DF-2ABB-C762-BCAC-92FC7AEDE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" y="2920771"/>
            <a:ext cx="70866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569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한 번 더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삭제하고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395D83-16E8-FEAD-6AA9-A62F8DE7F29A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E78B0238-34BB-424E-8D31-05168E63A87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새로운 변경 사항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A933B7-1ED6-F6E5-AE27-9CC23E2BE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CC2FA57-BA72-9BED-C076-87657164F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3636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88383C-4874-C1E7-8222-32594F3B7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" y="2937804"/>
            <a:ext cx="46101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20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 a.txt and add b.txt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999B69-898F-5277-2B1F-BAB3CF907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895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413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7213C1-1368-7437-1653-64CE9D85867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4B7DCBA-CE44-4538-C407-8293EF9680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89183F6-7063-256F-3229-74A19C502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5416ACB-BAF4-5298-B3E1-988B286D0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7105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930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잘 됐다면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99F08-0658-1F5B-B427-059D1C552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69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7213C1-1368-7437-1653-64CE9D85867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4B7DCBA-CE44-4538-C407-8293EF9680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5-81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직후의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89183F6-7063-256F-3229-74A19C502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5271A59-A1CF-500D-EB55-CF4B90495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80535"/>
            <a:ext cx="71056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890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리모트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푸시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BE3D3-9C13-4597-4477-36742FC40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EDA3135-9E90-9582-3D47-854BB2490608}"/>
              </a:ext>
            </a:extLst>
          </p:cNvPr>
          <p:cNvGrpSpPr/>
          <p:nvPr/>
        </p:nvGrpSpPr>
        <p:grpSpPr>
          <a:xfrm>
            <a:off x="597117" y="262027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EEB2A22-6774-116E-9219-0BECF2E8647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5-82 | ‘Push’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99BF200-43DF-1BE4-1D6D-3CEEF4A8E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25E9AFA-35C6-89C3-C9B4-409B81D5B1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928959"/>
            <a:ext cx="5772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564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완료되면 다음처럼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EDA3135-9E90-9582-3D47-854BB2490608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EEB2A22-6774-116E-9219-0BECF2E8647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5-83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푸시가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완료된 직후의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99BF200-43DF-1BE4-1D6D-3CEEF4A8E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895C25-C64B-005A-87C0-1A0FE26E8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4760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EC5242-D995-0932-628B-603751C2B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601989"/>
            <a:ext cx="71056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468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저장소와의 상호 작용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세 번째는 패치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(fetch)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fetch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가져오다’를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패치는 원격 저장소의 변경 사항들을 가져오는 방법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정확하게는 일단 가져만 오는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저장소의 변경 사항을 ‘일단 가져만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온다’는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게 무슨 의미일까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(fetch)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(patch)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발음이 유사하지만 엄연히 다른 용어임에 유의하자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26415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저장소의 변경 사항을 일단 가져만 오는 패치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80F6143-9F9A-B0B3-A13E-E085421CB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6859"/>
            <a:ext cx="33432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52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프로필 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BFCE9BF-0B7F-76B4-D205-7FF127201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09612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93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지금까지의 실습을 잘 따라왔다면 현재 로컬 저장소와 원격 저장소의 상태는 같을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 쌓여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또한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6753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1B89B1B-C65E-33DC-B5BC-BFA984698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7010"/>
            <a:ext cx="30289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591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오로지 여러분만 사용하고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여러 개발자가 협업하여 개발하고 있는 상황을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개발자가 언제든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새로운 변경 사항을 추가할 수 있기 때문에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시시각각 변할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2780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언제든 변할 수 있는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A256118-C2B7-F7A8-70EB-C43AE0FB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13314"/>
            <a:ext cx="55054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32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개발자가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여러분의 로컬로 가져오고 싶을 때 패치를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저장소의 변경 사항을 로컬로 가져오고 싶을 때 패치를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5-86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속 개발자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여러분의 로컬로 가져오고 싶다면 패치를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20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저장소의 변경 사항을 패치로 가져오기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7BFA33E-0C97-6B9B-F0F7-9A7E39FC4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09468"/>
            <a:ext cx="56197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037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상황을 직접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자신의 원격 저장소 내의 파일을 직접 수정하고 커밋할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직접 수정하고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FC3184-4931-DD37-3EC1-42236C03F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9707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029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5-88 | b.txt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477262B-3802-17F2-1CE7-9041B482A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71662"/>
            <a:ext cx="71151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988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연필 아이콘을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A1033-5770-42A4-50EA-BDC0784F3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A414F39-9CD1-AF06-3045-0DDF17378854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991870BD-B700-9858-0B8C-A2E2C865B02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연필 아이콘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DA59761-BCD5-050B-9CCF-028E3BCF9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01000F2-2C9D-13E1-4444-3C941982D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587525"/>
            <a:ext cx="7124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836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두 번째 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 is written in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적었음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414F39-9CD1-AF06-3045-0DDF17378854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991870BD-B700-9858-0B8C-A2E2C865B02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5-90 | b.txt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수정하기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DA59761-BCD5-050B-9CCF-028E3BCF9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F2BC23-332B-331C-C248-13DB189151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2138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58FC73-D7C3-9BD7-F54A-389D11965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24311"/>
            <a:ext cx="70580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필자의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계정 이름은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https://github.com/kangtegong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접속하면 필자의 프로필과 깃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활동 내역을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특정 사용자를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팔로우할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필자의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프로필 페이지에서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Follow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누르면 필자의 계정을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팔로우할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팔로우하면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팔로우한 사용자의 활동 내역을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9481952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스크롤을 내리면 다음처럼 커밋할 수 있는 공간이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작성하고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 changes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수정한 내용을 바탕으로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간단하게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 b.txt in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 changes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 an optional extended description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본문에 해당하는 내용이므로 적지 않아도 무방함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7E43A3-730D-B874-A530-8B46F4459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10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79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5-91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작성 후 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Commit changes’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3559B26-96B0-D4F6-D273-811FDAA97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702"/>
            <a:ext cx="71151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11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만들어졌음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수정된 것이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4F6A4-FCF9-2BFC-CCEB-70CCB06B3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F1FAD93-4FBB-CE14-8A66-9484AD9E1E67}"/>
              </a:ext>
            </a:extLst>
          </p:cNvPr>
          <p:cNvGrpSpPr/>
          <p:nvPr/>
        </p:nvGrpSpPr>
        <p:grpSpPr>
          <a:xfrm>
            <a:off x="597117" y="262027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D4517C9D-82BE-3F5E-7BE4-0BA4007838B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수정된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9870F7D-77B4-02CF-DBF7-C9F8CF875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4D60A9B-8EB8-559C-C72B-83B558223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37804"/>
            <a:ext cx="70770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940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또한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개수도 네 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됐음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1FAD93-4FBB-CE14-8A66-9484AD9E1E67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D4517C9D-82BE-3F5E-7BE4-0BA4007838B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늘어난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개수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9870F7D-77B4-02CF-DBF7-C9F8CF875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6CAAE6F-F0DD-AF6E-BDBC-27DE02153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64760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E72AF40-4284-8C14-0B23-7CF4728E83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2585211"/>
            <a:ext cx="71342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6985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현재 원격 저장소와 로컬 저장소의 상태는 어떨까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저장소가 모르는 사이 원격 저장소에 변경 사항이 추가된 셈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34554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D7B32D-4718-72BC-7371-2F371F1E6B9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75EF15A-6D58-0569-1250-F897CD146F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저장소와 원격 저장소의 현재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6C89CCF0-D36F-D0B9-E879-2CBE2EDB0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8054EC7-6C80-4E09-0C80-4A95F19E7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1331"/>
            <a:ext cx="45339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136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저장소의 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상단의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4F086-C277-63F1-2141-855F834D8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028E6DB-B8D3-8D7A-6CD4-50F343A8B583}"/>
              </a:ext>
            </a:extLst>
          </p:cNvPr>
          <p:cNvGrpSpPr/>
          <p:nvPr/>
        </p:nvGrpSpPr>
        <p:grpSpPr>
          <a:xfrm>
            <a:off x="597117" y="2620271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381E3CC7-1E5D-6F6D-E349-DDFCE7A4BBF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5-95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패치’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7EB08C8-CAFB-E7A0-0601-A54754554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E4A92A-E096-4F9A-CA1D-B5813D918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937804"/>
            <a:ext cx="23145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5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클릭하면 패치가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28E6DB-B8D3-8D7A-6CD4-50F343A8B583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381E3CC7-1E5D-6F6D-E349-DDFCE7A4BBF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5-96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확인’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7EB08C8-CAFB-E7A0-0601-A54754554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8E36F0-1CD0-48DB-FB82-48C622B57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64760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5DA5CB-65FB-E259-C0F4-B9D7BCF27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85211"/>
            <a:ext cx="34766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786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패치가 완료된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28E6DB-B8D3-8D7A-6CD4-50F343A8B583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381E3CC7-1E5D-6F6D-E349-DDFCE7A4BBF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패치가 완료된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7EB08C8-CAFB-E7A0-0601-A54754554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854BFB0-F2FE-A13E-0F3D-A3678FFB1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70888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01166E-26CD-2E00-3F85-43CCF6C76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887215"/>
            <a:ext cx="7124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960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이름에 주목해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여전히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변경되지 않았음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패치해도 원격 저장소의 내용이 로컬 저장소에 병합되지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패치를 ‘원격 저장소의 변경 사항을 일단 가져만 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방법’이라고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설명한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A6E8F9-60E8-772B-7F65-42ED5F3B048D}"/>
              </a:ext>
            </a:extLst>
          </p:cNvPr>
          <p:cNvGrpSpPr/>
          <p:nvPr/>
        </p:nvGrpSpPr>
        <p:grpSpPr>
          <a:xfrm>
            <a:off x="597117" y="387862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63C2051B-B1F6-B506-2FFA-5E3865F5C7B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원격의 변경을 로컬에 병합하지는 않는 패치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DDCF780-81CA-C497-F328-6539ABAC0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65F0906-CFDC-E036-49DA-023676D26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" y="4153954"/>
            <a:ext cx="43910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7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필자의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프로필 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6B50394-3770-1330-15EE-15DBB3110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14346"/>
            <a:ext cx="71151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08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 전후를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A6E8F9-60E8-772B-7F65-42ED5F3B048D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63C2051B-B1F6-B506-2FFA-5E3865F5C7B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패치 전후 비교하기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DDCF780-81CA-C497-F328-6539ABAC0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159036F-A5AB-3758-0DCE-40D5066E6F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63199"/>
            <a:ext cx="4210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360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병합하면 어떻게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그림처럼 로컬의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2802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8AB14A-08EC-566A-B68F-987F908D178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23B06B3E-4A5A-6C48-D4D5-E6E3ED2707E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패치 직후와 병합 직후 비교하기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3FBE7D5E-B8FD-D3E0-DAE4-2B7670F06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D77474-56AA-91E9-382B-8ABE07623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7902"/>
            <a:ext cx="3619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838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클릭한 후 병합을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7A63CD-6C3C-0F2A-5503-BE039151A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9240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FC6C8D1-483B-F725-2CE6-DACCA0F767A3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4CAC0FC-3417-A6D6-DEE4-50FB5EE358E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5-101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CDCD618-EB9F-7EEB-5C38-CFE01570B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9D2DCA9-190D-0686-9579-34325BCF5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608173"/>
            <a:ext cx="711517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594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‘병합 확정’ 창이 뜨면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C6C8D1-483B-F725-2CE6-DACCA0F767A3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4CAC0FC-3417-A6D6-DEE4-50FB5EE358E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확정하기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CDCD618-EB9F-7EEB-5C38-CFE01570B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405981A-6BE3-91CF-6712-A4E9EA1A2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91013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524156-6BE2-E971-3AB9-83E9B6545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2585211"/>
            <a:ext cx="37147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27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원격 저장소의 변경 사항을 로컬 저장소에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C6C8D1-483B-F725-2CE6-DACCA0F767A3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4CAC0FC-3417-A6D6-DEE4-50FB5EE358E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완료된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CDCD618-EB9F-7EEB-5C38-CFE01570B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A97F94E-05D2-77CE-3087-96848DAB2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83" y="1973749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D5B03B-1DC4-0AE4-ACB4-F9D3D2B1E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3" y="2596304"/>
            <a:ext cx="4810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92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C6C8D1-483B-F725-2CE6-DACCA0F767A3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4CAC0FC-3417-A6D6-DEE4-50FB5EE358E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병합된 내용 확인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CDCD618-EB9F-7EEB-5C38-CFE01570B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D223CA9-6B2D-A4E1-3362-D5D9EDAF2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9277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5BD952-EE94-D7A6-EBDD-3E6650210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24138"/>
            <a:ext cx="35147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688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패치가 원격 저장소를 ‘일단 가져오는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방법’이라면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저장소를 ‘가져와서 합치는 방법’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풀은 패치와 병합을 동시에 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870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1942B0-5D36-E37C-D274-7D29B48C0E6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65448C0E-ADEA-4633-F375-BF2D976B349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패치와 병합을 동시에 하는 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2E95E77-47A6-FF80-0D22-D586E23AB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D4F58E6-68B4-0398-A0BA-7EE45CFAF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58284"/>
            <a:ext cx="40195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360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 원격 저장소로 접속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파일을 직접 수정하여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 수 있다고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저장소에 새로운 파일을 생성하거나 업로드 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클릭하여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new 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F29C4-A411-3883-FAF6-BF28A1156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5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세계적으로 유명한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이른바 스타 개발자의 프로필도 살펴보자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창시한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리누스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토르발스의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계정을 보면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리누스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토르발스의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계정명은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Torvalds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https://github.com/torvalds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들어가면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리누스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토르발스의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프로필과 활동 내역을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18461055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1942B0-5D36-E37C-D274-7D29B48C0E6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65448C0E-ADEA-4633-F375-BF2D976B349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5-106 | ‘Create new file’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2E95E77-47A6-FF80-0D22-D586E23AB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45483E3-8BAB-DD3B-C911-72307AB61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8857"/>
            <a:ext cx="70675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552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 file is created in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작성해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62EA9D-C9CF-7EB9-42FE-E6A2AE7BA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3F17FC8-E5FE-F0FF-5BD0-17A8942FFF2F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1D4EDF9-4256-BE9E-E9D6-6B4362BB236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생성할 파일 이름과 내용 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71C68CA-0F41-41EA-E0CB-83BCD637A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C75F0C4-E548-BAF2-F904-C4DC45DD5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77620"/>
            <a:ext cx="70866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55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c.txt in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작성하고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 new 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F17FC8-E5FE-F0FF-5BD0-17A8942FFF2F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1D4EDF9-4256-BE9E-E9D6-6B4362BB236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작성 후 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Commit changes’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71C68CA-0F41-41EA-E0CB-83BCD637A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0DBDE15-82CF-8C92-41A6-8C6D745F8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3890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6ED072-1008-BF71-17F0-0CFA1A6308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10633"/>
            <a:ext cx="70961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4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완료된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파일이 생성됐고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총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개로 증가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6920D2-ED03-8C7D-1DC5-4F0C22A3DF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9277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7058B1-E368-7277-6D8E-64AE8F73D93C}"/>
              </a:ext>
            </a:extLst>
          </p:cNvPr>
          <p:cNvGrpSpPr/>
          <p:nvPr/>
        </p:nvGrpSpPr>
        <p:grpSpPr>
          <a:xfrm>
            <a:off x="597117" y="2653827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8C894265-E8BF-CE2B-4005-09BCFF4D7A3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BCABA61-C8BF-DF91-4F4E-A3681889F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15357B4-B0AA-A38A-8FBF-E43351ADD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23926"/>
            <a:ext cx="71056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12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상황을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저장소가 모르는 사이에 원격 저장소에 변경 사항이 생긴 셈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BDED82-3CD6-2B18-226F-E59470F800BA}"/>
              </a:ext>
            </a:extLst>
          </p:cNvPr>
          <p:cNvGrpSpPr/>
          <p:nvPr/>
        </p:nvGrpSpPr>
        <p:grpSpPr>
          <a:xfrm>
            <a:off x="597117" y="2653827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6A565D5-DB38-A91D-7E3C-2DCFD020F66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저장소와 원격 저장소의 현재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A3B2BC0-2690-B12D-636E-8429B3A99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836890E-BFFC-8969-22C1-D3FD84955A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15537"/>
            <a:ext cx="51054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7870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돌아와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생성한 변경 사항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만든 다섯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풀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Pull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9CDBFF-4D40-11BD-988E-0D02F073C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EC2E98-9EE1-094A-3A0A-7825B7E53A94}"/>
              </a:ext>
            </a:extLst>
          </p:cNvPr>
          <p:cNvGrpSpPr/>
          <p:nvPr/>
        </p:nvGrpSpPr>
        <p:grpSpPr>
          <a:xfrm>
            <a:off x="597117" y="2964220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C328C6D2-CFBB-2C8C-DAC4-387CCF184AA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5-111 | ‘Pull’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6A18A9E-F17A-C46C-0E4F-C56AA5BE1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D08E2BE-1FC6-87FB-5D55-1AA34AFEE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73364"/>
            <a:ext cx="7096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091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풀 해보겠음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Pull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클릭하자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1EC2E98-9EE1-094A-3A0A-7825B7E53A94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C328C6D2-CFBB-2C8C-DAC4-387CCF184AA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5-112 | ‘Pull’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6A18A9E-F17A-C46C-0E4F-C56AA5BE1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92D8466-98C9-B403-21C7-847F70409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9136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373B91-793C-D2E0-F931-4A243F84C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881981"/>
            <a:ext cx="50577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1503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풀이 완료된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가리키고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저장소의 새로운 변경 사항이 로컬 저장소로 바로 병합된 셈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풀을 하게 되면 원격 저장소의 변경 사항이 즉시 로컬로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60E588-51A9-9B20-8C00-4A4BB36324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573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9414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476C62-9F5A-6FD8-AFCA-E640CBA20007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7DFA8D-FC2B-72E1-6325-A07A9FFFFAA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풀이 완료된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DD667B5-913C-6B0C-C8DE-E3A52507D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770C03E-1C28-D0EB-833B-F1EC2F92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105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492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실제로도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생성된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이렇듯 풀은 원격 저장소의 변경 사항을 로컬 저장소에 바로 병합하는 방식이라는 점에 유의해 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패치와 풀의 차이점을 아는 것이 중요함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A9B67F-5BF3-A4F6-B921-60495CDB4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42C2E27-FCBA-97B4-691D-A69747A5E26C}"/>
              </a:ext>
            </a:extLst>
          </p:cNvPr>
          <p:cNvGrpSpPr/>
          <p:nvPr/>
        </p:nvGrpSpPr>
        <p:grpSpPr>
          <a:xfrm>
            <a:off x="597117" y="323266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3058F8E-E1AA-0A75-2AA5-762FD6D33FC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풀의 결과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B2F9E56-AA85-9B08-C687-3F056A2DD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1C1EB22-626E-6017-5056-88A8F91DB0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558590"/>
            <a:ext cx="48101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5-7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리누스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토르발스의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프로필 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DD40AED-6B8B-3C85-853C-163327F68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14346"/>
            <a:ext cx="70866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7818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 상호 작용하는 방식에는 크게 네 가지 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클론은 원격 저장소를 로컬로 복제하여 가져오는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푸시는 로컬 저장소의 변경 사항을 원격 저장소로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패치는 원격 저장소의 변경 사항을 일단 가져만 오는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병합을 하진 않는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풀은 원격 저장소의 변경 사항을 가져와서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병합까지 해주는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48726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다른 개발자와 협업하는 방법에 대해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원격 저장소에 여러 개발자가 코드를 기여할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실무에서도 여러 개발자가 한 원격 저장소를 두고 개발하는 것이 일반적임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궁금증이 생김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앞선 절에서 여러분은 여러분이 소유한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직접 만든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소유하지 않은 원격 저장소에도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일반적으로 그렇지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35350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marL="334963" lvl="1" indent="0">
              <a:buNone/>
            </a:pP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추가하여 푸시 권한 주기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소유자가 여러분을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추가한 경우에는 여러분이 소유하지 않은 계정의 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-user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소유한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있다고 하자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계정은 이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권한이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-user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특정 계정을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추가하면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등록된 계정은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소유한 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Settings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클릭한 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people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685649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F01DBA-3252-9808-DD7F-AF35CB2CDA63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535CA60-2F1A-BDD4-2840-B439314DBB7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5-115 | ‘Add people’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51062DC-24F8-C42C-0571-90D9055C3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E1B1E05-2905-75A2-D29B-CE888702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6" y="1931124"/>
            <a:ext cx="66103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439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a collaborator to test-repo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smtClean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등록할 계정 이름을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계정을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17DFAA-F748-77F8-B88B-0832CD6AF02B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E7FE2DB-926A-325E-0DD4-E1A01CFFE78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5-116 | collaborator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 추가할 계정 이름 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8DEFFA8-996A-7075-5BCC-0C68C18CE9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BC7509F-19E6-E344-CEF2-FF11CA323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62971"/>
            <a:ext cx="30765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75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</a:t>
            </a:r>
            <a:r>
              <a:rPr lang="en-US" altLang="ko-KR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to this repository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누르면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이메일로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요청이 전송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이를 승인하면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collaborator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githubuser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직접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114F45F-A076-5B17-120A-8F6A3395BBA5}"/>
              </a:ext>
            </a:extLst>
          </p:cNvPr>
          <p:cNvGrpSpPr/>
          <p:nvPr/>
        </p:nvGrpSpPr>
        <p:grpSpPr>
          <a:xfrm>
            <a:off x="597117" y="3199112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053D0B59-413A-4ED3-0DB7-CB82E805E92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5-117 | collaborator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요청 전송하기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6DAB80-F4AE-4BCD-C437-C4322065E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37E7F2E-7B81-5F73-5672-77A2699D7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508001"/>
            <a:ext cx="3086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9652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다음에 설명할 이유들 때문에 권장하는 방법이 아니며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대부분 직접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권한이 없는 상태에서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 request)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협업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9544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누구나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있다면 여러 문제가 발생할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누구나 허락없이 소유하지도 않은 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있다면 원격 저장소의 소유자가 원하지도 않는 변경 사항들이 원격 저장소에 마구 추가되는 불상사가 발생할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64567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2763B-EFED-DD51-A6F2-E3CBE45D5FD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67E8DB9-96B4-B734-6F8A-00CB009403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누구나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푸시할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수 있는 경우 발생하는 문제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31BB9B3-2C0F-D141-A5E5-2AC924F21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592CA09-1AEC-4819-9406-3E3E5EC87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1458"/>
            <a:ext cx="57721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478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 권한이 없는 원격 저장소에 어떻게 코드를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어떻게 다른 원격 저장소에 변경 사항을 추가할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 request)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 그대로 원격 저장소가 내 변경 사항을 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하도록 요청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(request)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내가 당신의 원격 저장소를 이렇게 변경하고 싶은데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변경을 당신의 저장소로 풀 해주세요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!’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하고 부탁하는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24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 없이 깃 배우기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프로필 사진을 업로드하는 등 계정 정보를 업데이트해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첫 페이지에서 우측 상단의 동그란 아이콘을 클릭하고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Settings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들어가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EC6E70-62A7-9C2D-4CB2-16BD87D3E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29963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481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다음 단계를 통해 이루어짐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처음에는 이 내용이 익숙하지 않고 복잡하게 느껴질 수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몇 번 반복하다 보면 자연스레 익숙해질 테니 천천히 읽어보며 눈도장을 찍어보자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기여하려는 저장소를 본인 계정으로 포크하기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저장소를 클론하기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 후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4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5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00786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B2763B-EFED-DD51-A6F2-E3CBE45D5FD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67E8DB9-96B4-B734-6F8A-00CB009403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통한 협업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31BB9B3-2C0F-D141-A5E5-2AC924F21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9193C6F-27CD-0265-2184-CBD9F8280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62960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840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단계의 의미와 자세한 방법은 직접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보내며 함께 익혀볼 예정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실습은 이 책을 통틀어 가장 중요한 실습이므로 꼭 따라 하기 바람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실습의 목표를 설명하겠음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링크에 접속해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DEBD0-19EF-6A3B-E6C4-118044D863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26" y="3264584"/>
            <a:ext cx="37338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798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링크는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필자의 계정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소유한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원격 저장소의 링크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원격 저장소에는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파일이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57EF87-635D-A92A-CB0B-F7BF475F6C01}"/>
              </a:ext>
            </a:extLst>
          </p:cNvPr>
          <p:cNvGrpSpPr/>
          <p:nvPr/>
        </p:nvGrpSpPr>
        <p:grpSpPr>
          <a:xfrm>
            <a:off x="597117" y="2972609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27BBBE03-C88C-B98F-398D-ECB0E643613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보낼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B4AB318-9889-105A-FD8D-21B607EA3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608793-196D-BB7A-3449-A23BA242E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3261144"/>
            <a:ext cx="7105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8580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내용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이제부터 여러분이 실습할 일은 필자에게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 여러분의 계정 이름을 이 파일 안에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적어넣는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정확하게는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ul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윗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&lt;li&gt;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 계정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&lt;/li&gt;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적어넣는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9197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6C882D-A602-7D62-46FB-4A61565760D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FE9E3A3-131B-83ED-D98E-33ACF869AE2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5-121 | index.html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과 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실습의 목표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7E1C1C1-3108-759A-C16F-AA6BE21A4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3FDF4EE-8A8A-81A8-493A-C0687DDDE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0258"/>
            <a:ext cx="70961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49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원격 저장소는 필자가 소유한 저장소이기 때문에 여러분은 이 저장소에 직접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저에게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변경한 내용을 풀 해주세요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!’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하며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03173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첫 번째 단계는 기여하려는 저장소를 본인 계정으로 포크하기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(fork)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란 원격 저장소를 여러분의 계정으로 복제하는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눌러보자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9757D4-BE97-E795-4528-5D3A57435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2E402CA-148F-DEF7-15F6-3ACFCBD74524}"/>
              </a:ext>
            </a:extLst>
          </p:cNvPr>
          <p:cNvGrpSpPr/>
          <p:nvPr/>
        </p:nvGrpSpPr>
        <p:grpSpPr>
          <a:xfrm>
            <a:off x="597117" y="2980998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18E2414B-7D3C-E449-3251-D31DC34DBA2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5-122 | ‘Fork’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327125C-9410-F638-2A60-A0787615A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5B29895-28EC-6B77-6E58-6021EB8A1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2" y="3315309"/>
            <a:ext cx="71056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3667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여러분의 계정으로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복제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필자의 저장소를 여러분의 계정으로 복제했기 때문에 여러분은 복제된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E402CA-148F-DEF7-15F6-3ACFCBD74524}"/>
              </a:ext>
            </a:extLst>
          </p:cNvPr>
          <p:cNvGrpSpPr/>
          <p:nvPr/>
        </p:nvGrpSpPr>
        <p:grpSpPr>
          <a:xfrm>
            <a:off x="597117" y="2913886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18E2414B-7D3C-E449-3251-D31DC34DBA2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5-123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327125C-9410-F638-2A60-A0787615A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D2D414D-103B-C438-3E4B-38ED95D85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8879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3BC4B31-05B5-D42F-C439-B5C0CFB4EE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3214641"/>
            <a:ext cx="71247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802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여러분이 소유하지 않은 원격 저장소에 직접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없지만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계정으로 포크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원격 저장소에는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E402CA-148F-DEF7-15F6-3ACFCBD74524}"/>
              </a:ext>
            </a:extLst>
          </p:cNvPr>
          <p:cNvGrpSpPr/>
          <p:nvPr/>
        </p:nvGrpSpPr>
        <p:grpSpPr>
          <a:xfrm>
            <a:off x="597117" y="2578326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18E2414B-7D3C-E449-3251-D31DC34DBA2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5-124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저장소에는 푸시 가능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327125C-9410-F638-2A60-A0787615A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A1ED5F-56DE-76F7-E1D9-4CDDF3327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87180"/>
            <a:ext cx="42100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1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5-8 | ‘Settings’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6F429A4-0FE9-00A4-19D9-FC1B4377A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939513"/>
            <a:ext cx="1666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5854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번째 단계는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저장소를 클론하기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저장소가 아닌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여러분 계정으로 복제한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것이 중요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0B4A1B-73C3-433C-0222-FB17D2633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50E664E-2420-E1DD-7A44-587DF4C63FBC}"/>
              </a:ext>
            </a:extLst>
          </p:cNvPr>
          <p:cNvGrpSpPr/>
          <p:nvPr/>
        </p:nvGrpSpPr>
        <p:grpSpPr>
          <a:xfrm>
            <a:off x="597117" y="3249446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5476135E-5A60-E73F-88AE-19E68B4FB1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5-125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 클론하기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B64A9B3-E3AB-7CE0-CAF7-9B0287A65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62F157D-86A6-5BD8-B540-802798B81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94" y="3511156"/>
            <a:ext cx="71247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559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0E664E-2420-E1DD-7A44-587DF4C63FBC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5476135E-5A60-E73F-88AE-19E68B4FB1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 정보 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1B64A9B3-E3AB-7CE0-CAF7-9B0287A65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D0988A2-D7B3-7DDB-F3F6-3C26EF103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A53F63-1659-FDFD-6509-8A446A48B4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59128"/>
            <a:ext cx="60102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146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번째 단계는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 후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클론이 잘 됐다면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방법은 이미 알려드린 바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A2E6B-5377-5505-E858-29EECE5C9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927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0637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3D3794-B74C-D28C-6610-AA1C0A000E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4FF04C4-2CFD-EB40-5145-A2CA738B37D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5-127 | ‘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357B41D-5802-173A-576F-D7A309357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E59ECF-6B7C-56A8-C2BB-CC0DE5429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22735"/>
            <a:ext cx="7077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600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이름은 여러분이 알아보기 편한 이름으로 설정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95A2C-3E37-F5A9-F57B-4F0EC41425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DA74FA7-3773-38E8-FA06-83944DB47B08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ACEC0E7-FED4-9D1D-86BF-9829EB22CF0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09E8050-9A10-61D4-3E0A-6DB36845A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E590FF3-8D3C-E0BF-C817-983349F57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12382"/>
            <a:ext cx="42957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2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생성됐다면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작업하기 위해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A74FA7-3773-38E8-FA06-83944DB47B08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ACEC0E7-FED4-9D1D-86BF-9829EB22CF0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09E8050-9A10-61D4-3E0A-6DB36845A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42A2515-6189-C7E7-AAF7-5A7075C68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73149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F2041AD-B3F8-30B7-3D5F-F84140700C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46416"/>
            <a:ext cx="2352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081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작업을 수행하면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실습에서는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수정하기로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경로로 가서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열어주자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메모장으로 열어도 좋고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사용하는 코드 편집기로 열어도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Visual Studio Code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편집기로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열어보자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AA4F5A-4B1D-D332-8F48-9BD961A83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927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9129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3D3794-B74C-D28C-6610-AA1C0A000E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4FF04C4-2CFD-EB40-5145-A2CA738B37D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작업할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index.html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357B41D-5802-173A-576F-D7A309357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A8182A6-D714-4549-CA97-96987D2E5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905702"/>
            <a:ext cx="5105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2162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여러분의 계정 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&lt;li&gt;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태그로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ul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바로 윗줄에 여러분의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계정 이름을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DA72CA-C808-BF4D-7604-B01B2032E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860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3D3794-B74C-D28C-6610-AA1C0A000E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4FF04C4-2CFD-EB40-5145-A2CA738B37D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5-131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이름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357B41D-5802-173A-576F-D7A309357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6CB393E-6F5E-FE61-DA09-952431E80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88924"/>
            <a:ext cx="52197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계정 설정 화면에서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Profile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메뉴를 선택하면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이메일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설명 등을 작성하고 프로필 사진을 업로드할 수 있는 공간이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 여러분의 이름과 이메일을 작성하고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프로필 사진을 업로드해 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BA225B-20FA-C16E-2477-B31E04B7F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1732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메모장으로 추가해도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891093-A91B-CBC4-3A67-32523AC855EA}"/>
              </a:ext>
            </a:extLst>
          </p:cNvPr>
          <p:cNvGrpSpPr/>
          <p:nvPr/>
        </p:nvGrpSpPr>
        <p:grpSpPr>
          <a:xfrm>
            <a:off x="597117" y="228471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2E9C75F4-4AE5-5EB5-729A-000E5D85D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메모장으로 작업한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2C85B98-2A9D-4594-BE51-FAF8448FF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D8162C5-35A8-EA16-AA26-496BF23C5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76822"/>
            <a:ext cx="46196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5724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반드시 위와 동일한 형식으로 작성하기 바람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줄을 수정하거나 삭제하지 말기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&lt;li&gt;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태그와 줄 간격을 꼭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맞춰줌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파일을 생성하거나 다른 줄을 수정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삭제하거나 줄 간격이 맞지 않는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받아들이기 어려움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6012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네 번째 단계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add_username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my username in 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남기겠음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7D02E1-EEE5-DADB-22A2-A841AB516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1651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9FF15F-8DD6-10FD-C23B-0C544A98370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4059BE2D-EDD5-1DDC-5326-2E9AFFD7B54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4697C93-B7BF-81FB-63AE-3EB54C88A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409A2A8-D46D-0132-2EBB-A21DE695E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7313"/>
            <a:ext cx="71247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384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새로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추가했다면 이를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E3500-8B27-D7A9-8C0A-F338D07AA8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4566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9FF15F-8DD6-10FD-C23B-0C544A98370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4059BE2D-EDD5-1DDC-5326-2E9AFFD7B54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푸시하기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4697C93-B7BF-81FB-63AE-3EB54C88A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81A6E74-BC4D-B70E-0741-E4C8A6469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88924"/>
            <a:ext cx="71437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524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작업한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add_username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add_username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클릭한 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 생성하고 작업한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푸시한다는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것에 유의해 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8B1A85-3938-19DC-B43A-93DAF9063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16CBCE9-20F1-0DE3-26FB-C500574B6A6E}"/>
              </a:ext>
            </a:extLst>
          </p:cNvPr>
          <p:cNvGrpSpPr/>
          <p:nvPr/>
        </p:nvGrpSpPr>
        <p:grpSpPr>
          <a:xfrm>
            <a:off x="597117" y="288871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E7D0B74D-A217-4486-1FF3-4441E734771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5-135 | ‘Push’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73C8006-7749-0875-9117-E7903F661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FB4C603-4FEF-C8BE-6359-7CA76C61B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3152086"/>
            <a:ext cx="68961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137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마지막 단계는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저장소로 돌아와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상단에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Compare &amp; pull request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BF63D-42CF-3C57-E59F-E0D07B077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790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629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5-136 | ‘Compare &amp; pull request’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1F68997-13F2-FE74-225F-1FBE0E923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3690"/>
            <a:ext cx="71151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76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생성하는 화면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박스 친 내용은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-user/collaboration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add_username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싶다’는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아래에는 여러분이 작성한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스크롤을 조금 내려보자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10AD6-918D-9F9C-51F3-196C844C2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1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5-9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프로필 수정 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495EE85-BD46-3B85-BA0B-0DBD3A45A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75301"/>
            <a:ext cx="71151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2512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보내기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7C91AEE-D142-C122-4193-5A9B32879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22735"/>
            <a:ext cx="71056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42410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여러분의 작업 내역을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작업한 것은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ul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줄 간격을 맞춰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&lt;li&gt;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계정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&lt;/li&gt;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추가하는 일이었음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생성하기 직전에 이렇게 여러분의 작업을 한번 확인하는 습관을 들이는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확인했다면 스크롤을 올려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pull request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2DF477-82A0-839A-8B7E-2C290DA5E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9683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보낼 작업 내역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C8C9350-6987-67DC-DEE7-FE6FDD99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2" y="1880535"/>
            <a:ext cx="71342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3538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이렇게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여기까지 했다면 여러분이 할 일은 끝났음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C7B4C-3361-4FCC-6F4B-BE5077888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30" y="1981987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4097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생성 직후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4224CF1-9AE8-1D23-0C5A-B2054618E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888924"/>
            <a:ext cx="7134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0193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Pull requests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메뉴에서 여러분의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이 원격 저장소의 소유자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여러분의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검토하고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작업에 문제가 없다면 이를 저장소에 병합할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BD07EF-B7D8-C7E9-AAD2-7BCD0F0B97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41" y="1981987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853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생성된 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EB17184-89E5-73DD-CDA6-A11E6C964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71151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209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여기부터는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받은 사람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시점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하단에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 pull request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클릭하여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65248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C2C47C6-94FD-ADFA-BDDD-2EB9FDA6A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905957"/>
            <a:ext cx="71342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1226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여러분의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댓글을 남길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89117E-FC54-1124-A7FF-04BFBF99E82D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D26AFCC-849A-8BAF-DB65-C7683EB3EB6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남긴 댓글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C15C37C-4E64-F353-99C9-8293A6346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F178919-A77C-2F24-4EA8-F6B2671AA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96755"/>
            <a:ext cx="71247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필자는 다음 그림처럼 정보를 채웠음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정보를 다 입력할 필요는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여러분도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이메일 등을 입력해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27270-3899-86E9-FD47-C3C7F041F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295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다음 그림처럼 코드 논의의 장이 되기도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댓글로 여러분의 작업에 대한 의견을 남기거나 부족한 내용을 보충해 주기도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41349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코드 논의의 장으로 사용되는 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C7C8EF3-E62D-AC3B-AD04-7D4A7857A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97313"/>
            <a:ext cx="62007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543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소유자가 여러분의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병합하면 다음과 같이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상태가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Open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92120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0575637-8BDD-C457-5494-89C92E94D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6" y="1888924"/>
            <a:ext cx="56578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089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(merged)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되면 이제 여러분은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저장소에서 여러분의 작업을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여러분의 계정 이름을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412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A607BC-D656-77F1-FFF4-9B903DD8882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195A56-0446-1261-1070-DD339F5E28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보낸 내용이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반영됐음을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8766FB2-2819-7A66-4423-AD0CB564B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FD04040-4C54-DFE1-C894-5D2366A93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0535"/>
            <a:ext cx="71247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2770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2029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보내는 과정은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기여하려는 저장소를 본인 계정으로 포크하기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일반적으로 여러분이 소유하지 않은 원격 저장소에는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그렇기에 여러분의 계정으로 원격 저장소를 복제해와야 하는데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과정을 포크라고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본인 계정의 저장소를 클론하기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여러분이 소유하지 않은 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불가능할지 몰라도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가능함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계정으로 복제된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 후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작업하기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생성한 후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 사항을 만들고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18884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2029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4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푸시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버튼이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5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마지막으로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보내면 끝이 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09262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: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협업하기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2029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접하면 다소 어렵게 느껴질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 또한 처음에는 많이 헤맸음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반복해서 연습하다 보면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그저 ‘낯선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개념’일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뿐 결코 ‘어려운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개념’은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아니라는 걸 알게 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20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수정한 필자의 프로필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1D224E5-35EB-D8E7-D075-619E4BD20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66912"/>
            <a:ext cx="6400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4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 입력했다면 스크롤을 내려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 profile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E186DE-BD56-EC49-6F6E-370954ABA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60AB77-9F75-3B4D-C8EB-33691EC7E8EE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5F18B70-A260-34BB-9884-1E031988DB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5-11 | ‘Update profile’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1C688EA-3076-1AED-A7E8-E63D2F8E7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949E394-CBB5-AC59-6C4C-8B5133D568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2554810"/>
            <a:ext cx="63341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3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조금 기다렸다가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새로고침하면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업데이트된 프로필을 볼 수 있음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60AB77-9F75-3B4D-C8EB-33691EC7E8EE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5F18B70-A260-34BB-9884-1E031988DB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업데이트된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프로필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1C688EA-3076-1AED-A7E8-E63D2F8E7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885E6D-D31F-BF38-1A84-6942521E7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9277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FA784C-4BFF-533C-FF10-1E472BBDD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85211"/>
            <a:ext cx="63150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1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올라온 유명한 저장소를 탐방해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검색해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오픈 소스로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모든 소스 코드가 공개되어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 검색 창에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tensorflow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입력하고 검색</a:t>
            </a:r>
          </a:p>
        </p:txBody>
      </p:sp>
    </p:spTree>
    <p:extLst>
      <p:ext uri="{BB962C8B-B14F-4D97-AF65-F5344CB8AC3E}">
        <p14:creationId xmlns:p14="http://schemas.microsoft.com/office/powerpoint/2010/main" val="3901056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혹시 다음과 같이 뜬다면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All GitHub’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60AB77-9F75-3B4D-C8EB-33691EC7E8EE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5F18B70-A260-34BB-9884-1E031988DB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5-13 |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tensorflow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검색 창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1C688EA-3076-1AED-A7E8-E63D2F8E7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F5525A0-CA49-8188-362B-90D8E1784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18767"/>
            <a:ext cx="36099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6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협업하기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5.1 |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깃허브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소개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5.2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원격 저장소와의 네 가지 상호 작용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5.3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풀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리퀘스트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: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깃허브로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협업하기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tensorflow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관련한 프로젝트들이 검색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tensorflow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tensorflow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프로젝트를 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60AB77-9F75-3B4D-C8EB-33691EC7E8EE}"/>
              </a:ext>
            </a:extLst>
          </p:cNvPr>
          <p:cNvGrpSpPr/>
          <p:nvPr/>
        </p:nvGrpSpPr>
        <p:grpSpPr>
          <a:xfrm>
            <a:off x="597117" y="264543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5F18B70-A260-34BB-9884-1E031988DB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5-14 |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tensorflow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검색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1C688EA-3076-1AED-A7E8-E63D2F8E7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2E05386-E29B-6DD9-B16F-42968ACE55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" y="2942106"/>
            <a:ext cx="71247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51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이것이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우측을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좋아요’와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속 마음에 드는 게시물에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좋아요’를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누를 수 있는 것처럼 여러분도 마음에 드는 오픈 소스 프로젝트에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눌러 호감을 표시할 수 있음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C5DC84-4B0B-97FC-9495-EB7999AB542C}"/>
              </a:ext>
            </a:extLst>
          </p:cNvPr>
          <p:cNvGrpSpPr/>
          <p:nvPr/>
        </p:nvGrpSpPr>
        <p:grpSpPr>
          <a:xfrm>
            <a:off x="597117" y="3559839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9FF4591-9E80-651E-112D-8B7BC43AD01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5-15 | star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눌러 호감 표시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10F66A5-DB2D-969D-2666-811347F12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13DC57B-6617-2DDD-1096-55E451ACF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839615"/>
            <a:ext cx="70961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01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누르면 다음과 같이 표시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C5DC84-4B0B-97FC-9495-EB7999AB542C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9FF4591-9E80-651E-112D-8B7BC43AD01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5-16 | star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 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10F66A5-DB2D-969D-2666-811347F12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E990795-2779-0FE5-8595-708CE812C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87967"/>
            <a:ext cx="70961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3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5-17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속 작은 박스를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125,482 commits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항목이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책을 집필하는 시점에서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125,482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개나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이 책을 읽고 있을 즈음에는 아마 이보다 더욱 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있을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분 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ae3bb63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추가된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147080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아래 큰 박스를 보면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이루고 있는 소스 코드를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우측에 보이는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 days ago, 2 minutes ago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시간 정보는 해당 파일 또는 폴더가 마지막으로 변경된 시점을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중간쯤 보이는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new issue template for TF Lite in Play Services issues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메시지는 해당 파일 또는 폴더가 마지막으로 변경된 시점의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third_party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폴더는 한 시간 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Update TFRT dependency to use revision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통한 변경이 있었음</a:t>
            </a:r>
          </a:p>
        </p:txBody>
      </p:sp>
    </p:spTree>
    <p:extLst>
      <p:ext uri="{BB962C8B-B14F-4D97-AF65-F5344CB8AC3E}">
        <p14:creationId xmlns:p14="http://schemas.microsoft.com/office/powerpoint/2010/main" val="2578974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9A8D5E-9D86-6856-A329-81FA3D7B56A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6AB86D9-5FB3-4061-F8F2-71768828C44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5-17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텐서플로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0959E5E-FE51-C566-6B07-426D6EE86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05D0234-FD77-1685-AED0-50AE0DD3B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67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8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아래로 스크롤을 쭉 내려보자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5-18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프로젝트와 관련한 안내가 적힌 화면을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파일 속의 내용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해당 프로젝트의 설치 방법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 방법 등을 담고 있는 파일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일종의 안내서라고 생각해도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저장소에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업로드하면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5-18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README.md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적힌 내용이 보임</a:t>
            </a:r>
          </a:p>
        </p:txBody>
      </p:sp>
    </p:spTree>
    <p:extLst>
      <p:ext uri="{BB962C8B-B14F-4D97-AF65-F5344CB8AC3E}">
        <p14:creationId xmlns:p14="http://schemas.microsoft.com/office/powerpoint/2010/main" val="64702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9A8D5E-9D86-6856-A329-81FA3D7B56A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6AB86D9-5FB3-4061-F8F2-71768828C44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텐서플로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저장소의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README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0959E5E-FE51-C566-6B07-426D6EE86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8B9A68-3F20-D235-8FDF-6AADB7CBA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735"/>
            <a:ext cx="44767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87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Issues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오류를 제보하거나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다양한 기능을 제안할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스크롤을 다시 최상단으로 쭉 올리고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Issues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보자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19222D-E863-DD6F-1FEE-27E58496C18F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4603E2A-DEB8-5A4D-002C-7E2DDD141F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5-19 | ‘Issues’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DBF105-A004-D49A-5053-B3447030E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8CC0999-7759-FEF5-B61F-F7317A1A2F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33251"/>
            <a:ext cx="71056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9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관련한 다양한 이슈를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관련한 오류를 제보하는 이슈도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기능을 제안하는 이슈도 있음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19222D-E863-DD6F-1FEE-27E58496C18F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4603E2A-DEB8-5A4D-002C-7E2DDD141F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5-20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텐서플로와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관련한 다양한 이슈들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DBF105-A004-D49A-5053-B3447030E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B19DE2E-4610-C51F-6B92-E4EE7EC12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903993"/>
            <a:ext cx="71342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2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소개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백업을 할 수 있고 개발자 간 협업을 가능케 하는 원격 저장소 호스팅 서비스이기도 함</a:t>
            </a:r>
          </a:p>
        </p:txBody>
      </p:sp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버그를 제보한 이슈의 예시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19222D-E863-DD6F-1FEE-27E58496C18F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4603E2A-DEB8-5A4D-002C-7E2DDD141F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5-21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이슈 예시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DBF105-A004-D49A-5053-B3447030E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7DF2531-884B-9113-7BBA-175B3F7BA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2593600"/>
            <a:ext cx="61436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55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이슈를 남기면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개발자를 포함한 세계 곳곳의 개발자들이 댓글을 달기도 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이슈를 해결해 주기도 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19222D-E863-DD6F-1FEE-27E58496C18F}"/>
              </a:ext>
            </a:extLst>
          </p:cNvPr>
          <p:cNvGrpSpPr/>
          <p:nvPr/>
        </p:nvGrpSpPr>
        <p:grpSpPr>
          <a:xfrm>
            <a:off x="597117" y="2569937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4603E2A-DEB8-5A4D-002C-7E2DDD141F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이슈에 달린 댓글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BDBF105-A004-D49A-5053-B3447030E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768EB44-8C66-EBC0-4723-21B5A92B4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" y="2820307"/>
            <a:ext cx="5124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18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통해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여러분만의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프로필을 만들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뛰어난 개발자들을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팔로우할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있으며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깃 저장소를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저장소에 이슈를 남길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이리저리 둘러보며 다른 뛰어난 개발자들을 팔로우하고 그들의 활동 내역을 확인해보기 바람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예시로 설명했으나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유명한 오픈 소스 저장소들을 탐방해보는 것도 좋음</a:t>
            </a:r>
          </a:p>
        </p:txBody>
      </p:sp>
    </p:spTree>
    <p:extLst>
      <p:ext uri="{BB962C8B-B14F-4D97-AF65-F5344CB8AC3E}">
        <p14:creationId xmlns:p14="http://schemas.microsoft.com/office/powerpoint/2010/main" val="638704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필자가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이기도 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서비스이기도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하다’고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설명했음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앞선 절에서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알아보았다면 이번에는 원격 저장소를 제공하는 원격 저장소 호스팅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서비스로서의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제공하는 원격 저장소는 이름이 다소 거창해 보일 수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 보면 단순한 개념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저장소라는 이름 그대로 원격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(remote)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있는 저장소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저장소는 여러분의 컴퓨터 속에만 존재하는 저장소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로컬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(local)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있는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저장소라 부름</a:t>
            </a:r>
          </a:p>
        </p:txBody>
      </p:sp>
    </p:spTree>
    <p:extLst>
      <p:ext uri="{BB962C8B-B14F-4D97-AF65-F5344CB8AC3E}">
        <p14:creationId xmlns:p14="http://schemas.microsoft.com/office/powerpoint/2010/main" val="2737139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 원격 저장소는 여러분의 컴퓨터 속에만 있는 저장소가 아닌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인터넷 세상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어딘가에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다른 컴퓨터 속의 저장소를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관리하는 컴퓨터 속의 저장소를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왜 로컬 저장소를 두고 원격 저장소를 사용할까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저장소가 있으면 뭐가 좋을까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통해 얻을 수 있는 이점에는 크게 두 가지가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백업과 협업</a:t>
            </a:r>
          </a:p>
        </p:txBody>
      </p:sp>
    </p:spTree>
    <p:extLst>
      <p:ext uri="{BB962C8B-B14F-4D97-AF65-F5344CB8AC3E}">
        <p14:creationId xmlns:p14="http://schemas.microsoft.com/office/powerpoint/2010/main" val="1142785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백업부터 이야기해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열심히 개발한 프로젝트가 로컬 저장소에만 있다면 여러분의 컴퓨터가 고장 나거나 실수로 로컬 저장소를 삭제할 경우 큰일이 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저장소는 말 그대로 여러분의 컴퓨터 안에만 있는 저장소이기 때문임</a:t>
            </a:r>
          </a:p>
        </p:txBody>
      </p:sp>
    </p:spTree>
    <p:extLst>
      <p:ext uri="{BB962C8B-B14F-4D97-AF65-F5344CB8AC3E}">
        <p14:creationId xmlns:p14="http://schemas.microsoft.com/office/powerpoint/2010/main" val="3473322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7947D8-9B3D-29D4-BEAA-6014C1848DA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493B9B2-7055-BB59-FC5D-C67CD9BA1B7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저장소로만 프로젝트를 관리할 경우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3D3C9C-EB0D-3C86-C9CD-EF97059F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18ED80-3C5B-BCE6-633A-2AB331CA7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1113"/>
            <a:ext cx="41148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68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저장소의 프로젝트를 원격 저장소에 백업해두고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언제든 원격 저장소에서 프로젝트를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사용할 수 있다면 여러분의 컴퓨터가 망가지거나 로컬 저장소가 삭제되어도 전혀 문제가 되지 않음</a:t>
            </a:r>
          </a:p>
        </p:txBody>
      </p:sp>
    </p:spTree>
    <p:extLst>
      <p:ext uri="{BB962C8B-B14F-4D97-AF65-F5344CB8AC3E}">
        <p14:creationId xmlns:p14="http://schemas.microsoft.com/office/powerpoint/2010/main" val="3715421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7947D8-9B3D-29D4-BEAA-6014C1848DA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493B9B2-7055-BB59-FC5D-C67CD9BA1B7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저장소로 프로젝트를 관리할 경우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3D3C9C-EB0D-3C86-C9CD-EF97059F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E099A0-E944-ADF1-E28C-EC2C59BF3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7902"/>
            <a:ext cx="29432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9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이용하면 다른 개발자들과 협업도 수월하게 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개발자가 이해하는 공통 코드를 원격 저장소에 업로드하고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뒤 이를 다시 원격 저장소에 추가하는 방식으로 작업한다면 로컬 저장소에서만 작업하는 것보다 훨씬 효율적으로 협업할 수 있게 되기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67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페이스북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인스타그램과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친구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연예인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친해지고 싶은 사람을 팔로우하고 관계를 형성할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그들이 업로드한 사진에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좋아요’를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누를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마찬가지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동료 개발자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세계적으로 유명한 개발자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친해지고 싶은 개발자를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팔로우하여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관계를 형성할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페이스북과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인스타그램에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동영상을 업로드할 수 있는 것처럼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깃 저장소를 만들고 소스 코드를 업로드할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마음에 드는 저장소에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좋아요’를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누를 수도 있음</a:t>
            </a:r>
          </a:p>
        </p:txBody>
      </p:sp>
    </p:spTree>
    <p:extLst>
      <p:ext uri="{BB962C8B-B14F-4D97-AF65-F5344CB8AC3E}">
        <p14:creationId xmlns:p14="http://schemas.microsoft.com/office/powerpoint/2010/main" val="37717802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7947D8-9B3D-29D4-BEAA-6014C1848DA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493B9B2-7055-BB59-FC5D-C67CD9BA1B7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저장소를 통한 협업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3D3C9C-EB0D-3C86-C9CD-EF97059F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7E92C4C-5932-C438-FDF6-B695995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4842"/>
            <a:ext cx="60388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72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직접 원격 저장소를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만들기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우측 상단의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repository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E95DB-C28B-93FE-F60E-ADEE8DF11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962363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47281DB-6CDC-0EF5-7860-975BFC3854B0}"/>
              </a:ext>
            </a:extLst>
          </p:cNvPr>
          <p:cNvGrpSpPr/>
          <p:nvPr/>
        </p:nvGrpSpPr>
        <p:grpSpPr>
          <a:xfrm>
            <a:off x="597117" y="3350114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AEDB5B97-58F4-4CFC-7285-DEB66773341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5-26 | ‘New repository’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A23C55F-C4E3-DC44-2EF3-D46433240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D711102-681C-F0AC-12A6-7D35A6EDDB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687332"/>
            <a:ext cx="21812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41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저장소는 프로필 페이지의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Repositories’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생성할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7281DB-6CDC-0EF5-7860-975BFC3854B0}"/>
              </a:ext>
            </a:extLst>
          </p:cNvPr>
          <p:cNvGrpSpPr/>
          <p:nvPr/>
        </p:nvGrpSpPr>
        <p:grpSpPr>
          <a:xfrm>
            <a:off x="597117" y="2335045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AEDB5B97-58F4-4CFC-7285-DEB66773341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5-27 | ‘Repositories’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에서 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New’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A23C55F-C4E3-DC44-2EF3-D46433240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6F3632F-D2D9-2524-A1F8-3E0DA63AA7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2652578"/>
            <a:ext cx="54959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4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5-28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같은 화면이 나올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 새로 만들 원격 저장소의 정보를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저장소의 이름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(Repository name)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설명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(Description)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 first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repository!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아래에서는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Public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설정한 뒤 나머지 내용은 그대로 두고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repository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원격 저장소가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원활한 실습을 위해 여러분도 이와 동일하게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E1E630-A511-128F-697E-BB070CEB1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97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7947D8-9B3D-29D4-BEAA-6014C1848DA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493B9B2-7055-BB59-FC5D-C67CD9BA1B7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 생성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3D3C9C-EB0D-3C86-C9CD-EF97059F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F422542-2A6D-648B-8F65-A068687ED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914346"/>
            <a:ext cx="4537525" cy="46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21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항목을 추가로 설명하면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Owner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원격 저장소의 소유자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Repositry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저장소의 이름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Description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여러분이 만들 원격 저장소에 대한 설명을 적는 공간인데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기입하지 않아도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Public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Private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 하나를 선택할 수 있는 곳이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Public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모두에게 공개된 저장소를 의미하고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Private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모두에게 공개하지 않고 여러분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여러분이 지정한 일부 사용자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볼 수 있는 저장소를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968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아래를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a README file, Add 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Choose a license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선택하는 항목도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a README file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저장소를 생성할 적에 자동으로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README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생성해주는 항목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마찬가지로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선택하면 원격 저장소를 생성할 때 자동으로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Choose a license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이 저장소에 담길 프로젝트의 라이선스를 선택하는 항목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432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생성된 원격 저장소의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절부터 여러분은 이 저장소와 상호 작용하며 코드를 업로드하고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다운로드할 예정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한번 확인해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방금 만든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https://github.com/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 이름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 이름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형식으로 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이와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특정 사용자의 저장소에 접근할 수 있다는 것도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알아두기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9BCF6C-44E0-E573-9DC0-D1AA62CA1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71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7947D8-9B3D-29D4-BEAA-6014C1848DA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493B9B2-7055-BB59-FC5D-C67CD9BA1B7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생성된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3D3C9C-EB0D-3C86-C9CD-EF97059F0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EC96B2C-FC90-293F-3A28-90899958E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1151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86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생성한 원격 저장소는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Settings’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메뉴의 최하단에 있는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Delete this repository’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삭제할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966C8F-573A-8EB5-5651-6DE6C62EF4FC}"/>
              </a:ext>
            </a:extLst>
          </p:cNvPr>
          <p:cNvGrpSpPr/>
          <p:nvPr/>
        </p:nvGrpSpPr>
        <p:grpSpPr>
          <a:xfrm>
            <a:off x="597117" y="253638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B8B6682-34F8-4E0E-ECD9-07D36309FA0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 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6D1F6D-9303-1362-11D7-345BE27C8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B93F6AD-1D4E-3B16-967E-6FD4315C3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837136"/>
            <a:ext cx="60007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2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5-1 | SNS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로서의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586F334-EAA6-AE01-7311-078A53A4D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124817"/>
            <a:ext cx="65055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4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여러분의 프로필 페이지로 이동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만든 저장소를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966C8F-573A-8EB5-5651-6DE6C62EF4FC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B8B6682-34F8-4E0E-ECD9-07D36309FA0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프로필 페이지에서 확인할 수 있는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6D1F6D-9303-1362-11D7-345BE27C8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FB82ADD-7B9E-026D-A97E-A3DE26FDA2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1652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E64AFB-4C2E-ACE9-A48F-738FA9F113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929160"/>
            <a:ext cx="54578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07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호스팅 서비스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프로필 페이지의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Repositories’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에서도 여러분이 새롭게 만든 저장소를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966C8F-573A-8EB5-5651-6DE6C62EF4FC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B8B6682-34F8-4E0E-ECD9-07D36309FA0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5-32 | ‘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Repositorties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’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에서 확인할 수 있는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D6D1F6D-9303-1362-11D7-345BE27C8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825CADF-6FAF-993E-7561-51EFBA0CC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01989"/>
            <a:ext cx="54483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53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저장소와의 네 가지 상호 작용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이 원격 저장소와 상호 작용을 하는 방법에 대해 학습해 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 학습할 원격 저장소와의 상호 작용은 크게 네 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(clone)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(push)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(fetch)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4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1378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가지 상호 작용을 학습하기에 앞서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통신할 수 있도록 연동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(Secure Shell)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안전하게 정보를 주고받을 수 있는 통신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통신이 가능하도록 연동하면 여러분의 컴퓨터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서로 안전하게 정보를 주고받을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0B402B-BCA1-DD41-278E-29BC89B9C773}"/>
              </a:ext>
            </a:extLst>
          </p:cNvPr>
          <p:cNvGrpSpPr/>
          <p:nvPr/>
        </p:nvGrpSpPr>
        <p:grpSpPr>
          <a:xfrm>
            <a:off x="597117" y="3215890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90453E3-5B2B-D817-1869-3FAB6A655B6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5-33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SSH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통신하기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30C929C-40DB-D002-EDA0-3F32A27D8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EA58426-49D2-B59E-7002-BD13BE6F4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541812"/>
            <a:ext cx="2762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11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통신하려면 먼저 여러분의 컴퓨터에서 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(key)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개를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하나는 공개 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(public key)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 다른 하나는 개인 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(private key)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공개 키는 모두에게 공개된 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개인 키는 여러분만 알고 있어야 하는 키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키는 영어로 열쇠라는 뜻이지만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암호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암호화된 문자열이라고 생각해도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0B402B-BCA1-DD41-278E-29BC89B9C773}"/>
              </a:ext>
            </a:extLst>
          </p:cNvPr>
          <p:cNvGrpSpPr/>
          <p:nvPr/>
        </p:nvGrpSpPr>
        <p:grpSpPr>
          <a:xfrm>
            <a:off x="597117" y="358500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90453E3-5B2B-D817-1869-3FAB6A655B6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5-34 | SSH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통신을 위해 필요한 공개 키와 개인 키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30C929C-40DB-D002-EDA0-3F32A27D8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271E969-F66A-E1EE-791C-CAE98F969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13" y="3958076"/>
            <a:ext cx="3429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8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공개 키와 개인 키를 생성한 뒤 통신하려는 대상에게 공개 키를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건네줌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통신할 예정이니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공개 키를 전해주면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0B402B-BCA1-DD41-278E-29BC89B9C773}"/>
              </a:ext>
            </a:extLst>
          </p:cNvPr>
          <p:cNvGrpSpPr/>
          <p:nvPr/>
        </p:nvGrpSpPr>
        <p:grpSpPr>
          <a:xfrm>
            <a:off x="597117" y="266221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90453E3-5B2B-D817-1869-3FAB6A655B6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통신할 대상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에게 공개 키 전달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30C929C-40DB-D002-EDA0-3F32A27D8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E566C69-B2E2-612A-41D6-171E83D1B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88138"/>
            <a:ext cx="38957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42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통신은 암호화된 통신 방법이므로 여러분과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공개 키를 전달받은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사이에 주고받는 대화는 암호화되어 전송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누군가가 여러분과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사이에 주고받는 대화를 엿듣는다고 해도 전혀 이해할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개인 키가 있어서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여러분임을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증명하고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주고받는 내용을 이해할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매우 간략히 설명했지만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개발 전반에서 많이 활용하는 통신 방법이므로 꼭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알아두는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42113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키를 생성해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미리 말하자면 다음 과정은 외울 필요가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키를 생성해 연동하면 계속 통신할 수 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편한 마음으로 차근차근 따라 하면 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406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-keygen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간단한 명령으로 생성할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배시 창을 열고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-keygen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입력하면 개인 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id_rsa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저장할 경로를 선택하라는 문구가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 설정된 경로는 다음 붉은 박스 친 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아무것도 입력하지 않고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눌러 해당 경로에 키를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EB7969-364A-2EBD-3E19-FFFD9CDCB3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EC820C-396D-B91A-F53E-5A1B8E7C1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66" y="3231859"/>
            <a:ext cx="466725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9F4C46-E88C-04E0-10BD-AEE111B9B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02" y="3492967"/>
            <a:ext cx="71151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4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Enter passphrase (empty for no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passphrass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사용하려는 암호를 입력한 뒤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누르거나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암호를 사용하지 않으려면 아무것도 입력하지 않고         를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아무것도 입력하지 않고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7B6E1-AC60-CA62-1903-D95A3D83C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2881E5-18D6-95FA-5258-F6031EB2C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455" y="2577518"/>
            <a:ext cx="466725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5C1F24-E375-EC07-3CC1-429EE3EBB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083" y="2914476"/>
            <a:ext cx="466725" cy="22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D94DD6-7F57-4D9B-8942-FB77B1565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12" y="2302079"/>
            <a:ext cx="466725" cy="228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05D16C-0CE4-DF18-8393-76C962B8F8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27" y="3211281"/>
            <a:ext cx="7096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94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장에서 여러분은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회원 가입을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접속하여 로그인하면 다음과 같은 화면을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물론 여러분은 아직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아무런 활동을 하지 않았기 때문에 지금 화면에 보이는 정보가 많지 않을 것</a:t>
            </a:r>
          </a:p>
        </p:txBody>
      </p:sp>
    </p:spTree>
    <p:extLst>
      <p:ext uri="{BB962C8B-B14F-4D97-AF65-F5344CB8AC3E}">
        <p14:creationId xmlns:p14="http://schemas.microsoft.com/office/powerpoint/2010/main" val="30226942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Enter same passphrase again’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떴다면 앞서 입력한 암호를 한 번 더 입력한 후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 없이 사용하기로 했다면 그냥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누르면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이번에도 필자는 그냥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2881E5-18D6-95FA-5258-F6031EB2C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34" y="2644432"/>
            <a:ext cx="466725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5C1F24-E375-EC07-3CC1-429EE3EBB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02" y="2967693"/>
            <a:ext cx="466725" cy="22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D94DD6-7F57-4D9B-8942-FB77B1565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83" y="2302079"/>
            <a:ext cx="466725" cy="228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5BCD23-771E-A205-C95A-804C6EBD1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83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6D5290-7BF5-F48F-98A0-A89854434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91" y="3221670"/>
            <a:ext cx="71151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9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키가 생성된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붉은 박스를 잘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개인 키는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C:\Users\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 저장된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id_rsa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파일이고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공개 키는 같은 경로에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id_rsa.pub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파일임을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225B62-A28A-D150-E224-5C5A27FB8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CF5C8-7821-8246-8EAF-2188E65DCC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3198477"/>
            <a:ext cx="7077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717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7872BE-F618-0A7C-4E4B-05A202BF0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8" y="1979540"/>
            <a:ext cx="7096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476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해당 경로로 이동해 만들어진 키 두 개를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951DB3-9DD1-5B6D-33C3-087C32705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B4E6F90-36DA-8B4B-0609-F661EAF3D3A8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C74621F9-CE59-5213-413A-93D51BFA5EB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생성된 키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C999864-312C-A7A7-9159-DEC086EA9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FF6A66E-DD37-A00D-3E94-CE2F5ABAC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27411"/>
            <a:ext cx="25146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66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돌아와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4E6F90-36DA-8B4B-0609-F661EAF3D3A8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C74621F9-CE59-5213-413A-93D51BFA5EB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5-37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옵션’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C999864-312C-A7A7-9159-DEC086EA9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A54DAE-FC2E-22C7-8988-2EAAF816C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96055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A86A28-6277-9C86-4EBB-FD84E09E5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29643"/>
            <a:ext cx="53530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68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 설정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PuTTY / Plink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OpenSSH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선택 항목이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PuTTY / Plink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 공개 키와 개인 키를 생성할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OpenSSH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통해서도 공개 키와 개인 키를 생성할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키를 만든 방식은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OpenSSH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OpenSSH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선택하고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선택하여 옵션 창을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닫아줌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DB539-BD0A-FD4D-C254-359A6CF31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76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130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0532F7-3F12-0D63-8E23-61059562A1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85BBCCAB-207C-2315-DBA4-894372ABF3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5-38 | ‘OpenSSH’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68735BB-C85B-0ACC-1904-C75941879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8CF5396-A15A-27FC-D41E-7CFD9F4DD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914346"/>
            <a:ext cx="54483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99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클라이언트를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OpenSSH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선택했을 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 항목에 앞서 생성한 개인 키 경로가 자동으로 등록되었다면 바로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9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번은 따라 할 필요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9807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도구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SSH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 추가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34318A-2ABD-E611-9A0B-980F89C6D091}"/>
              </a:ext>
            </a:extLst>
          </p:cNvPr>
          <p:cNvGrpSpPr/>
          <p:nvPr/>
        </p:nvGrpSpPr>
        <p:grpSpPr>
          <a:xfrm>
            <a:off x="597117" y="228471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7A80C43-81AE-6721-D3E4-C8BA2238766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5-39 | ‘SSH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키 추가’ 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0D3E76A-5ADC-3318-814C-B151EB4D2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1AF3219-56B8-50DE-823E-44ABF3341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552774"/>
            <a:ext cx="5410200" cy="1314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14CDA0-4465-8A44-9746-060E0EDE9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917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34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앞서 두 키가 저장된 경로에서 개인 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id_rsa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678B0-CD6A-4133-CFC6-980DCCFDFB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84CD7CC-19D2-D08D-E11B-A6C4DB44F4F2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69969D34-7EB3-2618-2A24-4A039E52562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생성한 개인 키 등록하기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DFB8033-550A-1933-1D7C-491CAF45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D88E90A-705E-F53A-27AE-39A935BCA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2601989"/>
            <a:ext cx="6467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초기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85EF617-9AE5-1CBE-A456-EF4245B06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1151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41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다시 열어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키가 잘 등록됐는지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4CD7CC-19D2-D08D-E11B-A6C4DB44F4F2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69969D34-7EB3-2618-2A24-4A039E52562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등록한 키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DFB8033-550A-1933-1D7C-491CAF457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B9CA2B7-8B96-A8CF-431C-CA7ED3F1D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041"/>
            <a:ext cx="228600" cy="228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318826-A00B-E18F-74FB-21238750A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69937"/>
            <a:ext cx="64770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44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여러분의 컴퓨터와 통신할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공개 키를 건네주러 가보자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접속한 뒤 프로필 이미지를 클릭해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Settings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들어감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607CFF-F511-855C-2490-23BB9DE71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16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456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9638F0-9F07-A1D8-D39B-E767EA83468F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222349C4-D7BA-BF68-96B0-814E716AFF7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5-42 | ‘Settings’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DB7B55-9F92-0FB4-3203-DD3FDBEA2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B1C279F-6013-6B79-3A10-82C3A47DF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05957"/>
            <a:ext cx="22669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7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좌측 메뉴에서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and GPG keys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307D3B-6029-718E-75EB-09BE948C4F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95EA20E-1E70-64F3-8BF1-05933BAF272C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2CA9C4D-D61D-E3A0-BB89-C0221DEB2E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5-43 | ‘SSH and GPG keys‛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BAF4957-D31A-F06E-2C86-CF72C68FA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257ECA3-E4EB-3C22-3A59-9045610ED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2571843"/>
            <a:ext cx="7105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563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 SSH 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5EA20E-1E70-64F3-8BF1-05933BAF272C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2CA9C4D-D61D-E3A0-BB89-C0221DEB2E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5-44 | ‘New SSH key’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BAF4957-D31A-F06E-2C86-CF72C68FA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E82960-8B3F-92D6-7AA3-761DEF60B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1652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2EB5C-6BC8-E4B2-0F26-4FD37709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601313"/>
            <a:ext cx="71151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887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여기에 여러분의 공개 키를 등록하면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Title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항목에는 여러분의 임의대로 키의 제목을 쓰고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Key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항목에는 공개 키 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id_rsa.pub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안에 적힌 내용을 넣으면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id_rsa.pub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열어 복사한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SSH 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눌러줌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BA4B5E-C6A5-CEA1-0AC7-06374CA70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951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9638F0-9F07-A1D8-D39B-E767EA83468F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222349C4-D7BA-BF68-96B0-814E716AFF7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생성한 공개 키 붙여넣기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DB7B55-9F92-0FB4-3203-DD3FDBEA2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23AA6CC-5D33-4D12-1ABE-0953628A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00237"/>
            <a:ext cx="57340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26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등록이 완료됐다면 다음과 같이 표기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D6AD4A-650A-2787-6BDE-0EA147596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8FABA9F-956E-116E-6A9D-83FDBCB5CB45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43CAA28-94BD-0ECC-786F-1CA33EE8E4D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키 등록이 완료된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38A12B2-BCCC-BB8F-2AFE-AAF7628EF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96F2A5-DAF5-9692-5538-2D22CF8919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67629"/>
            <a:ext cx="57435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02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다시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돌아와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Remote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 여러분의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등록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 추가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1DA52E-AB87-C1ED-B2F9-D256B5C84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30" y="1988394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160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9638F0-9F07-A1D8-D39B-E767EA83468F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222349C4-D7BA-BF68-96B0-814E716AFF7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5-47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계정 추가’ 클릭하기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ADB7B55-9F92-0FB4-3203-DD3FDBEA2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4EC6E58-9F2E-B317-3F41-EB764BFF5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89179"/>
            <a:ext cx="709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6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5.1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깃허브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소개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SNS,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5-3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필자의 아이디로 로그인했을 때 보이는 초기 화면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좌측부터 살펴보면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Recent Repositories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필자가 최근 이용한 저장소이고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가운데에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All activity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필자가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팔로우하는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사람들의 활동 내역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Explore repositories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필자에게 추천해주는 저장소</a:t>
            </a:r>
          </a:p>
        </p:txBody>
      </p:sp>
    </p:spTree>
    <p:extLst>
      <p:ext uri="{BB962C8B-B14F-4D97-AF65-F5344CB8AC3E}">
        <p14:creationId xmlns:p14="http://schemas.microsoft.com/office/powerpoint/2010/main" val="9082901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호스팅 서비스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GitHub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선호 프로토콜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선택한 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OAuth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토큰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새로고침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눌러보자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C21A51-81B4-05C7-EBD7-C256EF8AB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41" y="1990376"/>
            <a:ext cx="209550" cy="20955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B0EBA15-8C30-0046-DF84-52AF34CCFB0F}"/>
              </a:ext>
            </a:extLst>
          </p:cNvPr>
          <p:cNvGrpSpPr/>
          <p:nvPr/>
        </p:nvGrpSpPr>
        <p:grpSpPr>
          <a:xfrm>
            <a:off x="597117" y="255315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704EBF9-68A4-3DE4-1C63-6DB572A02A6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221E8CE-5BE6-1C5A-FCB4-5ED1F85F8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778CCD2-8EA0-1990-F370-684614E0B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836881"/>
            <a:ext cx="34099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17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브라우저에 다음과 같은 화면이 나올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아틀라시안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인증을 확인하는 화면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0EBA15-8C30-0046-DF84-52AF34CCFB0F}"/>
              </a:ext>
            </a:extLst>
          </p:cNvPr>
          <p:cNvGrpSpPr/>
          <p:nvPr/>
        </p:nvGrpSpPr>
        <p:grpSpPr>
          <a:xfrm>
            <a:off x="597117" y="264543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704EBF9-68A4-3DE4-1C63-6DB572A02A6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5-49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아틀라시안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인증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221E8CE-5BE6-1C5A-FCB4-5ED1F85F8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DDB2EE-73F2-F0F0-7B86-9E855E780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1052"/>
            <a:ext cx="228600" cy="228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EF19BF-47A2-96F4-ECF3-E7B13C71B9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71360"/>
            <a:ext cx="29051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974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경우 스크롤을 내려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Authorize Atlassian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0EBA15-8C30-0046-DF84-52AF34CCFB0F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704EBF9-68A4-3DE4-1C63-6DB572A02A6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5-50 | ‘Authorize Atlassian’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221E8CE-5BE6-1C5A-FCB4-5ED1F85F8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B3B882-5EEA-457B-EB58-01336A5A86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3636"/>
            <a:ext cx="228600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3C97A3-D681-1554-8634-7A73EB917A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7" y="2585211"/>
            <a:ext cx="29527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11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화면이 보인다면 다시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0EBA15-8C30-0046-DF84-52AF34CCFB0F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704EBF9-68A4-3DE4-1C63-6DB572A02A6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인증 성공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221E8CE-5BE6-1C5A-FCB4-5ED1F85F8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445D7F1-9D8B-1CA4-E083-8CA703CA0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9277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63D661-CA3A-7D47-17DB-A224DEF74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93600"/>
            <a:ext cx="49911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92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인증 성공이라는 표시가 뜨면 성공적으로 연동된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B0EBA15-8C30-0046-DF84-52AF34CCFB0F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704EBF9-68A4-3DE4-1C63-6DB572A02A6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인증 성공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221E8CE-5BE6-1C5A-FCB4-5ED1F85F8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C11B53-0389-0A8F-40FB-9BDFA81B0A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63263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73017B-7703-E5D3-05FE-90D4B55C4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" y="2904248"/>
            <a:ext cx="34861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501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연동하기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여러분의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계정이 뜬다면 성공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우측을 보면 여러분이 만든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혹시 원격 저장소가 뜨지 않는다면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새로고침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8E10F3-30C9-EFB5-42A7-D98073581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363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144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15888-C6FF-04F4-2272-1161AEF189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CF547A5-4E0C-9C43-C06D-263C452647C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5-53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소스트리에서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확인 가능한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계정 및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5CBDE18-BE25-FB39-C039-FDCEA2F21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96B57D4-BC7A-0234-3E50-A1720D77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1056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065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본격적으로 원격 저장소와의 상호 작용을 학습해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저장소와의 상호 작용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첫 번째는 클론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(clone)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말 그대로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깃허브상에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존재하는 원격 저장소를 여러분의 컴퓨터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로컬로 복사하여 가져오는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직접 만든 원격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아니라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깃허브상에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공개된 모든 원격 저장소를 여러분의 컴퓨터로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가져올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2961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보면 다음 링크 속 원격 저장소를 여러분의 컴퓨터로 복제하겠음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앞선 절에서 예시로 설명한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클론해도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해당 프로젝트는 비교적 용량이 크기 때문에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데 시간이 오래 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그렇기에 위 링크 속 원격 저장소로 연습해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F01680-649A-9B1B-1662-76948FBCA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34" y="2290107"/>
            <a:ext cx="31527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322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5.2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저장소와의 네 가지 상호 작용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F15888-C6FF-04F4-2272-1161AEF189E5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CF547A5-4E0C-9C43-C06D-263C452647C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5-54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저장소를 복제하는 클론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5CBDE18-BE25-FB39-C039-FDCEA2F21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C89C215-7F7D-42B1-EBF2-090B0CBA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5508"/>
            <a:ext cx="28289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55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2834</TotalTime>
  <Words>8371</Words>
  <Application>Microsoft Office PowerPoint</Application>
  <PresentationFormat>화면 슬라이드 쇼(4:3)</PresentationFormat>
  <Paragraphs>1057</Paragraphs>
  <Slides>248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248</vt:i4>
      </vt:variant>
    </vt:vector>
  </HeadingPairs>
  <TitlesOfParts>
    <vt:vector size="257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gilbut</cp:lastModifiedBy>
  <cp:revision>433</cp:revision>
  <dcterms:created xsi:type="dcterms:W3CDTF">2022-07-24T23:33:52Z</dcterms:created>
  <dcterms:modified xsi:type="dcterms:W3CDTF">2022-08-09T04:22:23Z</dcterms:modified>
</cp:coreProperties>
</file>